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ormorant Garamond Bold Italics" charset="1" panose="00000800000000000000"/>
      <p:regular r:id="rId28"/>
    </p:embeddedFont>
    <p:embeddedFont>
      <p:font typeface="Quicksand" charset="1" panose="00000000000000000000"/>
      <p:regular r:id="rId29"/>
    </p:embeddedFont>
    <p:embeddedFont>
      <p:font typeface="Quicksand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HwCozMf8.mp4" Type="http://schemas.microsoft.com/office/2007/relationships/media"/><Relationship Id="rId2" Target="../media/image10.jpeg" Type="http://schemas.openxmlformats.org/officeDocument/2006/relationships/image"/><Relationship Id="rId3" Target="../media/VAGHvwD2zoM.mp4" Type="http://schemas.openxmlformats.org/officeDocument/2006/relationships/video"/><Relationship Id="rId4" Target="../media/VAGHvwD2zoM.mp4" Type="http://schemas.microsoft.com/office/2007/relationships/media"/><Relationship Id="rId5" Target="../media/image11.jpeg" Type="http://schemas.openxmlformats.org/officeDocument/2006/relationships/image"/><Relationship Id="rId6" Target="../media/VAGHwFATaqo.mp4" Type="http://schemas.openxmlformats.org/officeDocument/2006/relationships/video"/><Relationship Id="rId7" Target="../media/VAGHwFATaqo.mp4" Type="http://schemas.microsoft.com/office/2007/relationships/media"/><Relationship Id="rId8" Target="../media/image12.jpeg" Type="http://schemas.openxmlformats.org/officeDocument/2006/relationships/image"/><Relationship Id="rId9" Target="../media/VAGHwCozMf8.mp4" Type="http://schemas.openxmlformats.org/officeDocument/2006/relationships/video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HvgFp7fA.mp4" Type="http://schemas.openxmlformats.org/officeDocument/2006/relationships/video"/><Relationship Id="rId4" Target="../media/VAGHvgFp7fA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706942"/>
            <a:ext cx="16229942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F4662"/>
                </a:solidFill>
                <a:latin typeface="Cormorant Garamond Bold Italics"/>
              </a:rPr>
              <a:t>DRL</a:t>
            </a:r>
          </a:p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F4662"/>
                </a:solidFill>
                <a:latin typeface="Cormorant Garamond Bold Italics"/>
              </a:rPr>
              <a:t>Final Project Group 1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7539" y="5927525"/>
            <a:ext cx="1281292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F4662"/>
                </a:solidFill>
                <a:latin typeface="Quicksand"/>
              </a:rPr>
              <a:t>Presenter: Liao Wei Syuan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9752" y="7032069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</a:rPr>
              <a:t>11 June, 2024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47044"/>
            <a:ext cx="16230600" cy="68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Initialization: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 Uses deque to store last 4 frames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Reset Method: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 Resets the environment, initializes frame deque with preprocessed frames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Step Method: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 Takes action, receives next frame, reward, and done status, preprocesses frame, updates frame deque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Preprocessing Frames: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Converts frames to grayscale and resizes to 64x64 pixels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Observation Method: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Returns stack of last 4 preprocessed frames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11925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Q-learning Agent - Environment: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47044"/>
            <a:ext cx="16230600" cy="456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Q-learning Setup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State Size: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1,000,000 (hash size for large state space)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Action Size: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9 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Q-table: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Initialized with zeros, dimensions (state_size, action_size)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Device: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GPU(google colab: T4) if available, otherwise CPU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11925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Q-learning Agent - Training Details: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47044"/>
            <a:ext cx="16230600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Training Parameters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Total Episodes: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500,000 (stop at 8,000)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Max Steps per Episode: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200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Learning Rate: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0.01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Discount Factor (gamma):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0.99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Epsilon (ε):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Initial 1.0, max 1.0, min 0.001, decay rate 0.01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11925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Q-learning Agent - Training Details: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47044"/>
            <a:ext cx="16230600" cy="68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Initialization: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Uses deque to store last 4 frames, initializes observation space and action space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Reset Method: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 Resets the environment, initializes frame deque with the initial observation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Step Method: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Takes action, receives next frame, reward, and done status, updates frame deque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Observation Method: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Returns stack of last 4 frames concatenated along the channel axis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11925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PPO Agent - Environment: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7603" y="3135049"/>
            <a:ext cx="13832793" cy="6644573"/>
          </a:xfrm>
          <a:custGeom>
            <a:avLst/>
            <a:gdLst/>
            <a:ahLst/>
            <a:cxnLst/>
            <a:rect r="r" b="b" t="t" l="l"/>
            <a:pathLst>
              <a:path h="6644573" w="13832793">
                <a:moveTo>
                  <a:pt x="0" y="0"/>
                </a:moveTo>
                <a:lnTo>
                  <a:pt x="13832794" y="0"/>
                </a:lnTo>
                <a:lnTo>
                  <a:pt x="13832794" y="6644574"/>
                </a:lnTo>
                <a:lnTo>
                  <a:pt x="0" y="664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11925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PPO Agent - Network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02499"/>
            <a:ext cx="16230600" cy="7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Hyperparameters: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Learning Rate: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0.001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Discount Factor (γ):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0.99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Image Stack: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4 images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PPO-Specific Parameters: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Clip Parameter: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 0.1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PPO Epoch: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10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Buffer Capacity: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2000 transitions</a:t>
            </a:r>
          </a:p>
          <a:p>
            <a:pPr algn="l" marL="1554480" indent="-518160" lvl="2">
              <a:lnSpc>
                <a:spcPts val="6120"/>
              </a:lnSpc>
              <a:buFont typeface="Arial"/>
              <a:buChar char="⚬"/>
            </a:pPr>
            <a:r>
              <a:rPr lang="en-US" sz="3600">
                <a:solidFill>
                  <a:srgbClr val="0F4662"/>
                </a:solidFill>
                <a:latin typeface="Quicksand Bold"/>
              </a:rPr>
              <a:t>Batch Size: 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128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67380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PPO Agent - Training Details: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Content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2202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3147" y="2790075"/>
            <a:ext cx="1234010" cy="12340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03147" y="4622799"/>
            <a:ext cx="1234010" cy="12340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47" y="6455522"/>
            <a:ext cx="1234010" cy="12340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09654" y="2790075"/>
            <a:ext cx="1234010" cy="12340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9654" y="4622799"/>
            <a:ext cx="1234010" cy="12340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24651" y="24479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2865" y="41418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7334" y="2322646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4651" y="59996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51" y="4243765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25542" y="2807323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82721" y="4640046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0414" y="4612209"/>
            <a:ext cx="556127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10414" y="2779485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25542" y="6468211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Methodology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4916" y="4075437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0" y="0"/>
                </a:lnTo>
                <a:lnTo>
                  <a:pt x="760558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75437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1" y="0"/>
                </a:lnTo>
                <a:lnTo>
                  <a:pt x="7605581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82454"/>
            <a:ext cx="966982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Learning Curve: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72371" y="3151323"/>
            <a:ext cx="231824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Q-learning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66931" y="3151323"/>
            <a:ext cx="116155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PPO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09845" y="4862973"/>
            <a:ext cx="5845095" cy="4395327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13941" y="4862973"/>
            <a:ext cx="5845095" cy="439532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3060" y="4862973"/>
            <a:ext cx="5830071" cy="439532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82454"/>
            <a:ext cx="966982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6570" y="3541900"/>
            <a:ext cx="231824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Q-learning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30819" y="3541900"/>
            <a:ext cx="116155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PPO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6930" y="3541900"/>
            <a:ext cx="196233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Random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486400" y="4193569"/>
          <a:ext cx="7315200" cy="48006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200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 Bold"/>
                        </a:rPr>
                        <a:t>Agent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 Bold"/>
                        </a:rPr>
                        <a:t>Rewards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0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"/>
                        </a:rPr>
                        <a:t>Random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"/>
                        </a:rPr>
                        <a:t>221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0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"/>
                        </a:rPr>
                        <a:t>Q-learning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"/>
                        </a:rPr>
                        <a:t>326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0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"/>
                        </a:rPr>
                        <a:t>PPO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Quicksand"/>
                        </a:rPr>
                        <a:t>967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82454"/>
            <a:ext cx="966982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Average Rewards for 10 rounds: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Content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2202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3147" y="2790075"/>
            <a:ext cx="1234010" cy="12340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03147" y="4622799"/>
            <a:ext cx="1234010" cy="12340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47" y="6455522"/>
            <a:ext cx="1234010" cy="12340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09654" y="2790075"/>
            <a:ext cx="1234010" cy="12340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9654" y="4622799"/>
            <a:ext cx="1234010" cy="12340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24651" y="24479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2865" y="41418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7334" y="2322646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4651" y="59996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51" y="4243765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25542" y="2807323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82721" y="4640046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0414" y="4612209"/>
            <a:ext cx="556127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10414" y="2779485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25542" y="6468211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Content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2202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3147" y="2790075"/>
            <a:ext cx="1234010" cy="12340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03147" y="4622799"/>
            <a:ext cx="1234010" cy="12340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47" y="6455522"/>
            <a:ext cx="1234010" cy="12340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09654" y="2790075"/>
            <a:ext cx="1234010" cy="12340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9654" y="4622799"/>
            <a:ext cx="1234010" cy="12340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24651" y="24479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2865" y="41418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7334" y="2322646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4651" y="59996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51" y="4243765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25542" y="2807323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82721" y="4640046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0414" y="4612209"/>
            <a:ext cx="556127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10414" y="2779485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25542" y="6468211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Methodology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3435" y="2734398"/>
            <a:ext cx="16230600" cy="610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PPO agent successfully learned to play MsPacman, surpassing baseline performance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Q-learning agent struggled with the high-dimensional state space and complex game dynamics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Explore advanced techniques like Deep Q-Networks (DQN) to handle complex environments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Experiment with different architectures and hyperparameters to further optimize performance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Content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2202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3147" y="2790075"/>
            <a:ext cx="1234010" cy="12340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03147" y="4622799"/>
            <a:ext cx="1234010" cy="12340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47" y="6455522"/>
            <a:ext cx="1234010" cy="12340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09654" y="2790075"/>
            <a:ext cx="1234010" cy="12340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9654" y="4622799"/>
            <a:ext cx="1234010" cy="12340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24651" y="24479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2865" y="41418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7334" y="2322646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4651" y="59996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51" y="4243765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25542" y="2807323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82721" y="4640046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0414" y="4612209"/>
            <a:ext cx="556127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10414" y="2779485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25542" y="6468211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2985" y="-201821"/>
            <a:ext cx="5660994" cy="4493414"/>
          </a:xfrm>
          <a:custGeom>
            <a:avLst/>
            <a:gdLst/>
            <a:ahLst/>
            <a:cxnLst/>
            <a:rect r="r" b="b" t="t" l="l"/>
            <a:pathLst>
              <a:path h="4493414" w="5660994">
                <a:moveTo>
                  <a:pt x="0" y="0"/>
                </a:moveTo>
                <a:lnTo>
                  <a:pt x="5660994" y="0"/>
                </a:lnTo>
                <a:lnTo>
                  <a:pt x="5660994" y="4493414"/>
                </a:lnTo>
                <a:lnTo>
                  <a:pt x="0" y="4493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41751"/>
            <a:ext cx="1623060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Use DRL methods to train an agent to play </a:t>
            </a:r>
            <a:r>
              <a:rPr lang="en-US" sz="3600">
                <a:solidFill>
                  <a:srgbClr val="FF7878"/>
                </a:solidFill>
                <a:latin typeface="Quicksand Bold"/>
              </a:rPr>
              <a:t>MsPacman-v5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04134"/>
            <a:ext cx="693806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Goal: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95392"/>
            <a:ext cx="16230600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MsPacman-v5 presents a complex environment with various game states and interactions, handling this complexity and ensuring that the agent learns effectively in such an environment can be difficult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57775"/>
            <a:ext cx="693806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Challenge: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Content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2202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3147" y="2790075"/>
            <a:ext cx="1234010" cy="12340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03147" y="4622799"/>
            <a:ext cx="1234010" cy="12340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47" y="6455522"/>
            <a:ext cx="1234010" cy="12340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09654" y="2790075"/>
            <a:ext cx="1234010" cy="12340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9654" y="4622799"/>
            <a:ext cx="1234010" cy="12340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24651" y="24479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2865" y="41418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7334" y="2322646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4651" y="59996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51" y="4243765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25542" y="2807323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82721" y="4640046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0414" y="4612209"/>
            <a:ext cx="556127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10414" y="2779485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37240" y="6468211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39253"/>
            <a:ext cx="16230600" cy="456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A </a:t>
            </a:r>
            <a:r>
              <a:rPr lang="en-US" sz="3600">
                <a:solidFill>
                  <a:srgbClr val="FF7878"/>
                </a:solidFill>
                <a:latin typeface="Quicksand Bold"/>
              </a:rPr>
              <a:t>value-based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, model-free reinforcement learning algorithm that aims to learn the value of state-action pairs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Q-values represent the expected future rewards of taking a certain action in a given state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Update rule: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17971" y="7922601"/>
            <a:ext cx="10481528" cy="1335699"/>
          </a:xfrm>
          <a:custGeom>
            <a:avLst/>
            <a:gdLst/>
            <a:ahLst/>
            <a:cxnLst/>
            <a:rect r="r" b="b" t="t" l="l"/>
            <a:pathLst>
              <a:path h="1335699" w="10481528">
                <a:moveTo>
                  <a:pt x="0" y="0"/>
                </a:moveTo>
                <a:lnTo>
                  <a:pt x="10481528" y="0"/>
                </a:lnTo>
                <a:lnTo>
                  <a:pt x="10481528" y="1335699"/>
                </a:lnTo>
                <a:lnTo>
                  <a:pt x="0" y="133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04134"/>
            <a:ext cx="966982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Q-learning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39253"/>
            <a:ext cx="16230600" cy="456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A </a:t>
            </a:r>
            <a:r>
              <a:rPr lang="en-US" sz="3600">
                <a:solidFill>
                  <a:srgbClr val="FF7878"/>
                </a:solidFill>
                <a:latin typeface="Quicksand Bold"/>
              </a:rPr>
              <a:t>policy-based</a:t>
            </a:r>
            <a:r>
              <a:rPr lang="en-US" sz="3600">
                <a:solidFill>
                  <a:srgbClr val="0F4662"/>
                </a:solidFill>
                <a:latin typeface="Quicksand"/>
              </a:rPr>
              <a:t>, model-free reinforcement learning algorithm that optimizes the policy directly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Instead of learning value functions, PPO directly optimizes the policy that the agent uses to decide actions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0F4662"/>
                </a:solidFill>
                <a:latin typeface="Quicksand"/>
              </a:rPr>
              <a:t>Update rule:</a:t>
            </a:r>
          </a:p>
          <a:p>
            <a:pPr algn="l">
              <a:lnSpc>
                <a:spcPts val="612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16221" y="7894621"/>
            <a:ext cx="10685028" cy="1363679"/>
          </a:xfrm>
          <a:custGeom>
            <a:avLst/>
            <a:gdLst/>
            <a:ahLst/>
            <a:cxnLst/>
            <a:rect r="r" b="b" t="t" l="l"/>
            <a:pathLst>
              <a:path h="1363679" w="10685028">
                <a:moveTo>
                  <a:pt x="0" y="0"/>
                </a:moveTo>
                <a:lnTo>
                  <a:pt x="10685028" y="0"/>
                </a:lnTo>
                <a:lnTo>
                  <a:pt x="10685028" y="1363679"/>
                </a:lnTo>
                <a:lnTo>
                  <a:pt x="0" y="136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04134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Proximal Policy Optimization (PPO)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8721" y="4543187"/>
          <a:ext cx="12633722" cy="3360395"/>
        </p:xfrm>
        <a:graphic>
          <a:graphicData uri="http://schemas.openxmlformats.org/drawingml/2006/table">
            <a:tbl>
              <a:tblPr/>
              <a:tblGrid>
                <a:gridCol w="4241993"/>
                <a:gridCol w="8391729"/>
              </a:tblGrid>
              <a:tr h="1117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Quicksand Bold"/>
                        </a:rPr>
                        <a:t>Action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Quicksand Bold"/>
                        </a:rPr>
                        <a:t>Discrete(9)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Quicksand Bold"/>
                        </a:rPr>
                        <a:t>Observation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Quicksand Bold"/>
                        </a:rPr>
                        <a:t>Box(0, 255, (210, 160, 3), uint8)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Quicksand Bold"/>
                        </a:rPr>
                        <a:t>Reward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Quicksand Bold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44376" y="2889859"/>
            <a:ext cx="4720527" cy="61956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04134"/>
            <a:ext cx="1050657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F4662"/>
                </a:solidFill>
                <a:latin typeface="Quicksand Bold"/>
              </a:rPr>
              <a:t>MsPacman-v5 Environment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Content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2202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3147" y="2790075"/>
            <a:ext cx="1234010" cy="12340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03147" y="4622799"/>
            <a:ext cx="1234010" cy="12340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47" y="6455522"/>
            <a:ext cx="1234010" cy="12340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09654" y="2790075"/>
            <a:ext cx="1234010" cy="12340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9654" y="4622799"/>
            <a:ext cx="1234010" cy="12340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24651" y="24479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2865" y="41418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7334" y="2322646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4651" y="5999684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51" y="4243765"/>
            <a:ext cx="636837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F4662"/>
                </a:solidFill>
                <a:latin typeface="Cormorant Garamond Bold Italic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25542" y="2807323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82721" y="4640046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Related 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0414" y="4612209"/>
            <a:ext cx="556127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Conclusion and Future Work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10414" y="2779485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A9BECB"/>
                </a:solidFill>
                <a:latin typeface="Cormorant Garamond Bold Italics"/>
              </a:rPr>
              <a:t>Experiments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25542" y="6468211"/>
            <a:ext cx="47212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Methodology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DAGHvRDS-ms</dc:identifier>
  <dcterms:modified xsi:type="dcterms:W3CDTF">2011-08-01T06:04:30Z</dcterms:modified>
  <cp:revision>1</cp:revision>
  <dc:title>DRL_final</dc:title>
</cp:coreProperties>
</file>